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4b1429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4b1429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4b14293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4b14293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4b142937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4b14293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4b14293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4b14293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b4b14293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b4b14293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4b14293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4b14293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4b14293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4b14293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cf10a6ad8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cf10a6ad8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4b142937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4b142937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cf10a6ad8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cf10a6ad8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cf10a6ad8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cf10a6ad8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d18c78a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d18c78a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4b142937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b4b142937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4b1429372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4b1429372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4b1429372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4b142937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cf10a6ad8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acf10a6ad8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4b1429372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4b1429372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4b142937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4b142937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b4b1429372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b4b1429372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cf10a6ad8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acf10a6ad8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518dbe04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b518dbe04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cf10a6ad8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cf10a6ad8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b1145dc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b1145dc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1145dc3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b1145dc3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1145dc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b1145dc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cf10a6ad8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cf10a6ad8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cf10a6ad8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cf10a6ad8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cf10a6ad8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cf10a6ad8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0f59913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0f59913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cf10a6ad8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cf10a6ad8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cf10a6ad8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cf10a6ad8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900"/>
              <a:t>物件導向與程式設計期末報告第八組 自製小遊戲</a:t>
            </a:r>
            <a:endParaRPr sz="4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93700" y="355487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2520"/>
              <a:t>411077021</a:t>
            </a:r>
            <a:r>
              <a:rPr lang="zh-TW" sz="2520"/>
              <a:t>林立山</a:t>
            </a:r>
            <a:endParaRPr sz="25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2520"/>
              <a:t>411077028李泓逸</a:t>
            </a:r>
            <a:endParaRPr sz="25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2520"/>
              <a:t>411077009林佑澤</a:t>
            </a:r>
            <a:endParaRPr sz="25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2520"/>
              <a:t>411077002盧阮忠軒</a:t>
            </a:r>
            <a:endParaRPr sz="252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825" y="2736475"/>
            <a:ext cx="1642724" cy="22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36500"/>
            <a:ext cx="1642724" cy="229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63750" y="28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unity除了遊戲以外的應用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63750" y="1575750"/>
            <a:ext cx="48942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700"/>
              <a:t>unity除了可以使用研發在遊戲的領域以外，也廣泛用作</a:t>
            </a:r>
            <a:r>
              <a:rPr b="1" lang="zh-TW" sz="2700">
                <a:solidFill>
                  <a:schemeClr val="dk1"/>
                </a:solidFill>
              </a:rPr>
              <a:t>建築視覺化</a:t>
            </a:r>
            <a:r>
              <a:rPr lang="zh-TW" sz="2700"/>
              <a:t>，也適用於</a:t>
            </a:r>
            <a:r>
              <a:rPr b="1" lang="zh-TW" sz="2700">
                <a:solidFill>
                  <a:schemeClr val="dk1"/>
                </a:solidFill>
              </a:rPr>
              <a:t>即時三維動畫</a:t>
            </a:r>
            <a:r>
              <a:rPr lang="zh-TW" sz="2700"/>
              <a:t>等類型互動內容，是一個貨真價實的綜合型創作工具。</a:t>
            </a:r>
            <a:endParaRPr sz="27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50" y="1770050"/>
            <a:ext cx="3380851" cy="20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637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unity的圖形引擎使用</a:t>
            </a:r>
            <a:endParaRPr sz="4600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572250" y="1727100"/>
            <a:ext cx="83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700"/>
              <a:t>Unity的圖形引擎使用的是Direct3D（Windows），OpenGL（Mac,Windows）和自有的APIs（Wii）。</a:t>
            </a:r>
            <a:endParaRPr sz="27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637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Direct3D</a:t>
            </a:r>
            <a:endParaRPr sz="4600"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208725" y="1435550"/>
            <a:ext cx="558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700"/>
              <a:t>Direct3D（簡稱：D3D）是微軟公司在Microsoft Windows作業系統上所開發的一套3D繪圖編程介面，是DirectX的一部份，目前廣為各家顯示卡所支援。與OpenGL同為電腦繪圖軟體和電腦遊戲最常使用的兩套繪圖編程介面之一。</a:t>
            </a:r>
            <a:endParaRPr sz="27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250" y="1747875"/>
            <a:ext cx="1792625" cy="16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637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OpenGL(開放式圖形庫)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0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08725" y="1435550"/>
            <a:ext cx="50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500"/>
              <a:t>是用於2D、3D向量圖形的跨語言、跨平台的應用程式編程介面（API）。這個介面由近350個不同的函式呼叫組成，用來從簡單的圖形位元繪製複雜的三維景象。OpenGL常用於虛擬實境、科學視覺化程式和電子遊戲開發。</a:t>
            </a:r>
            <a:endParaRPr sz="25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750" y="2295875"/>
            <a:ext cx="32766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89250" y="42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unity支援貼圖</a:t>
            </a:r>
            <a:endParaRPr sz="4600"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234150" y="1727075"/>
            <a:ext cx="86757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600"/>
              <a:t>支援凹凸貼圖（Bump mapping）、反射貼圖（Reflection mapping）、視差貼圖（Parallax Mapping）、螢幕空間環境光遮蔽（Screen Space Ambient Occlusion，SSAO）、動態陰影使用的是陰影貼圖（Shadow mapping）技術</a:t>
            </a:r>
            <a:endParaRPr sz="26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637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50">
                <a:solidFill>
                  <a:srgbClr val="F9F7F4"/>
                </a:solidFill>
                <a:latin typeface="Georgia"/>
                <a:ea typeface="Georgia"/>
                <a:cs typeface="Georgia"/>
                <a:sym typeface="Georgia"/>
              </a:rPr>
              <a:t>凹凸貼圖					反射貼圖</a:t>
            </a:r>
            <a:endParaRPr sz="4150">
              <a:solidFill>
                <a:srgbClr val="F9F7F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00"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208725" y="1435550"/>
            <a:ext cx="86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38" y="1864813"/>
            <a:ext cx="269557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325" y="1864825"/>
            <a:ext cx="3240924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612000" y="80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500"/>
              <a:t>視差貼圖        	螢幕空間環境光遮蔽</a:t>
            </a:r>
            <a:endParaRPr sz="35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5277" l="0" r="0" t="5277"/>
          <a:stretch/>
        </p:blipFill>
        <p:spPr>
          <a:xfrm>
            <a:off x="612000" y="1686075"/>
            <a:ext cx="3099275" cy="29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050" y="1842926"/>
            <a:ext cx="3831674" cy="24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500">
                <a:highlight>
                  <a:schemeClr val="lt1"/>
                </a:highlight>
              </a:rPr>
              <a:t>unity開發的知名遊戲有哪些?</a:t>
            </a:r>
            <a:endParaRPr sz="4500">
              <a:highlight>
                <a:schemeClr val="lt1"/>
              </a:highlight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350" y="1447374"/>
            <a:ext cx="1207900" cy="18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800" y="3734209"/>
            <a:ext cx="1045000" cy="10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63" y="3688900"/>
            <a:ext cx="1774425" cy="11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1600" y="1679600"/>
            <a:ext cx="1282051" cy="128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1188" y="2170250"/>
            <a:ext cx="1893451" cy="173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3283" y="2348033"/>
            <a:ext cx="1382050" cy="13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500">
                <a:highlight>
                  <a:schemeClr val="lt1"/>
                </a:highlight>
              </a:rPr>
              <a:t>unity開發的知名遊戲有哪些?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" y="1468100"/>
            <a:ext cx="15845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775" y="3502975"/>
            <a:ext cx="20955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125" y="1559413"/>
            <a:ext cx="1401875" cy="14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888" y="3368350"/>
            <a:ext cx="23622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4400" y="1410674"/>
            <a:ext cx="1443577" cy="19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209850" y="1152475"/>
            <a:ext cx="462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4000"/>
              <a:t>這次遊戲運用的主要語言為 C#，而現在我們要介紹 C# 的基本知識</a:t>
            </a:r>
            <a:endParaRPr sz="40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775"/>
            <a:ext cx="4345677" cy="24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-182675" y="708075"/>
            <a:ext cx="42603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7019"/>
              <a:t>u</a:t>
            </a:r>
            <a:r>
              <a:rPr lang="zh-TW" sz="7019"/>
              <a:t>nity</a:t>
            </a:r>
            <a:endParaRPr sz="7019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27675" y="2925750"/>
            <a:ext cx="8433000" cy="23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800"/>
              <a:t>本次小遊戲的開發使用到了unity，所以先簡單介紹一下unity的基本知識。</a:t>
            </a:r>
            <a:endParaRPr sz="3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600" y="389050"/>
            <a:ext cx="4612500" cy="21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25" y="267838"/>
            <a:ext cx="2486675" cy="24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的由來</a:t>
            </a:r>
            <a:endParaRPr sz="3500"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C# 是微軟於西元2000年發佈出來的程式語言，由</a:t>
            </a:r>
            <a:endParaRPr sz="30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安德斯·海爾斯伯格主持開發。此語言以先前微軟發行的.NET框架為基礎，並繼承了C/C++的功能但淘汰一些複雜特性。</a:t>
            </a:r>
            <a:endParaRPr sz="3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1. 針對軟體工程提供強型別檢查、陣列維度檢查、未初始化的變數參照檢測、自動垃圾收集（Garbage Collection，指一種記憶體自動釋放技術）。</a:t>
            </a:r>
            <a:endParaRPr sz="3000"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2</a:t>
            </a:r>
            <a:r>
              <a:rPr lang="zh-TW" sz="3000"/>
              <a:t>.  與</a:t>
            </a:r>
            <a:r>
              <a:rPr lang="zh-TW" sz="3000"/>
              <a:t>先前的</a:t>
            </a:r>
            <a:r>
              <a:rPr lang="zh-TW" sz="3000"/>
              <a:t> C ++ </a:t>
            </a:r>
            <a:r>
              <a:rPr lang="zh-TW" sz="3000"/>
              <a:t>不同，只允許單一繼承，但是可以實作多個介面(interface)，且物件也無法顯性釋放，此外 C# 沒有模板(Template)但引入了泛型(Generic Programming)來代替其功能。</a:t>
            </a:r>
            <a:endParaRPr sz="3000"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「泛型」指的是讓型別參數化，並允許使用者在宣告和實體化類別時才去指定型別。泛型最常使用於建立集合類別或方法，提高程式的重複使用性、型別安全和效率。</a:t>
            </a:r>
            <a:endParaRPr sz="3000"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</a:t>
            </a:r>
            <a:r>
              <a:rPr lang="zh-TW" sz="3500"/>
              <a:t>特點</a:t>
            </a:r>
            <a:endParaRPr sz="3500"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3. C# 不直接編譯成二進位代碼，而是先被編譯成中間代碼(Microsoft Intermediate Language)，再由.NET Framework虛擬機器轉換成電腦可以辨識的二進位代碼來執行。</a:t>
            </a:r>
            <a:endParaRPr sz="3000"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152475"/>
            <a:ext cx="50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運作流程: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3000"/>
              <a:t>C# 原始程式碼 + 資源 + 參考 → C# 編譯器 → 建立執行檔(.exe或.dll) → .Net Framework→ 作業系統</a:t>
            </a:r>
            <a:endParaRPr sz="3000"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200" y="1152463"/>
            <a:ext cx="3836775" cy="38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4</a:t>
            </a:r>
            <a:r>
              <a:rPr lang="zh-TW" sz="3000"/>
              <a:t>. </a:t>
            </a:r>
            <a:r>
              <a:rPr lang="zh-TW" sz="3000"/>
              <a:t>支援「反射」功能，讓電腦在執行時可以觀察程式的資訊，進而動態地修改自身的狀態或行為，提供了程式的靈活性和擴展性，也提高自適應性。然而，</a:t>
            </a:r>
            <a:r>
              <a:rPr lang="zh-TW" sz="3000"/>
              <a:t> 其</a:t>
            </a:r>
            <a:r>
              <a:rPr lang="zh-TW" sz="3000"/>
              <a:t>檢測功能增加了執行時間，造成一定的性能問題。</a:t>
            </a:r>
            <a:endParaRPr sz="3000"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特點</a:t>
            </a:r>
            <a:endParaRPr sz="3500"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反射</a:t>
            </a:r>
            <a:r>
              <a:rPr lang="zh-TW" sz="3000"/>
              <a:t>在下列情況下十分有用</a:t>
            </a:r>
            <a:r>
              <a:rPr lang="zh-TW" sz="3000"/>
              <a:t>：</a:t>
            </a:r>
            <a:endParaRPr sz="3000"/>
          </a:p>
          <a:p>
            <a:pPr indent="-4048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當您需要存取屬性到程式的元資料(metadata)中。</a:t>
            </a:r>
            <a:endParaRPr sz="3000"/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當需要在組合語言中檢測和實體化類型時。</a:t>
            </a:r>
            <a:endParaRPr sz="3000"/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用於在執行時間建置新的類型。 使用 System.Reflection.Emit 中的類別。</a:t>
            </a:r>
            <a:endParaRPr sz="3000"/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對於執行晚期繫結，存取在執行階段建立的類型上的方法。 </a:t>
            </a:r>
            <a:endParaRPr sz="3000"/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和 Java </a:t>
            </a:r>
            <a:r>
              <a:rPr lang="zh-TW" sz="3500"/>
              <a:t>的比較</a:t>
            </a:r>
            <a:endParaRPr sz="3500"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/>
              <a:t>存取修飾詞(access modifier):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2300"/>
              <a:t>C#</a:t>
            </a:r>
            <a:r>
              <a:rPr lang="zh-TW" sz="2300"/>
              <a:t>存取修飾詞(access modifier)</a:t>
            </a:r>
            <a:r>
              <a:rPr lang="zh-TW" sz="2300"/>
              <a:t>: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AutoNum type="arabicParenBoth"/>
            </a:pPr>
            <a:r>
              <a:rPr lang="zh-TW" sz="2300"/>
              <a:t>public: 類型或成員可由相同組件(assembly)或其他參考它的</a:t>
            </a:r>
            <a:r>
              <a:rPr lang="zh-TW" sz="2300"/>
              <a:t>組件</a:t>
            </a:r>
            <a:r>
              <a:rPr lang="zh-TW" sz="2300"/>
              <a:t>中的其他程式碼存取。 類型的公用成員的存取層級是由類型本身的存取層級所控制。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arenBoth"/>
            </a:pPr>
            <a:r>
              <a:rPr lang="zh-TW" sz="2300"/>
              <a:t>private:類型或成員只能由相同 class 或 struct 中的程式碼存取。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arenBoth"/>
            </a:pPr>
            <a:r>
              <a:rPr lang="zh-TW" sz="2300"/>
              <a:t>protected:類別或成員只能被相同的或衍生自原class的class程式所存取。</a:t>
            </a:r>
            <a:endParaRPr sz="2300"/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5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和 Java 的比較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(4) </a:t>
            </a:r>
            <a:r>
              <a:rPr lang="zh-TW" sz="3000"/>
              <a:t>internal:類型或成員可由相同元件中的任何程式碼存取，但無法從另一個元件存取。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000"/>
              <a:t>(5) </a:t>
            </a:r>
            <a:r>
              <a:rPr lang="zh-TW" sz="3000"/>
              <a:t>protected internal: 類型或成員可由宣告所在的元件中的任何程式碼存取，或從衍生自另一個元件中的程式 class 代碼存取。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3000"/>
              <a:t>(6) private protected:類型或成員可由衍生自 class 其包含元件內宣告的 型別存取。</a:t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956800" y="257625"/>
            <a:ext cx="6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甚麼是unity?</a:t>
            </a:r>
            <a:endParaRPr sz="50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59625" y="1454425"/>
            <a:ext cx="53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rgbClr val="D7D2CB"/>
                </a:solidFill>
                <a:highlight>
                  <a:srgbClr val="1F2223"/>
                </a:highlight>
              </a:rPr>
              <a:t>unity 是一套跨平台的遊戲引擎，可用於開發 Windows、MacOS、Linux 單機遊戲，或是 iOS、Android 行動裝置的遊戲。Unity 也可開發線上遊戲，只需在網頁瀏覽器安裝外掛程式後即可執行 Unity 遊戲（目前 Google Chrome 已不支援）。Unity 也可用於開發 PlayStation、XBox、Wii 主機上的遊戲。</a:t>
            </a:r>
            <a:endParaRPr sz="26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525" y="257625"/>
            <a:ext cx="992974" cy="8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925" y="1065963"/>
            <a:ext cx="1730775" cy="150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2375" y="2255850"/>
            <a:ext cx="1149125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8975" y="3511725"/>
            <a:ext cx="1414023" cy="12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和 Java 的比較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 Java存取修飾詞(access modifier):</a:t>
            </a:r>
            <a:endParaRPr sz="3000"/>
          </a:p>
          <a:p>
            <a:pPr indent="-3905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public:在任意的package的 class 都可以使用和繼承。</a:t>
            </a:r>
            <a:endParaRPr sz="300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protected: 在相同package內的 class 才可以使用和繼承，而在外部 package 只能繼承。</a:t>
            </a:r>
            <a:endParaRPr sz="300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default:</a:t>
            </a:r>
            <a:r>
              <a:rPr lang="zh-TW" sz="3000"/>
              <a:t>在相同package內的 class 才可以使用和繼承，但在外部 package 無法使用和繼承。</a:t>
            </a:r>
            <a:endParaRPr sz="300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private: 只能在該 class 內部使用。</a:t>
            </a:r>
            <a:endParaRPr sz="3000"/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和 Java 的比較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(2) namespace(C#) v.s. package(Java)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000"/>
              <a:t>namespace(C#)</a:t>
            </a:r>
            <a:endParaRPr sz="30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namespace 是用來組織其底下</a:t>
            </a:r>
            <a:r>
              <a:rPr lang="zh-TW" sz="3000"/>
              <a:t>的 class </a:t>
            </a:r>
            <a:r>
              <a:rPr lang="zh-TW" sz="3000"/>
              <a:t>並幫助管理裡面的程式碼。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使用時以 namespace 為開頭，以此來宣告相關物件的範圍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使用時以"."作為 namespace與其底下的類別和方法的分隔。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 using 指示詞來讓使用者使用命名空間中定義的型別，而不需指定該型別的完整命名空間。 </a:t>
            </a:r>
            <a:endParaRPr sz="3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C# 和 Java 的比較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package(Java):</a:t>
            </a:r>
            <a:endParaRPr sz="30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package 是一群相關型別的集合，包括 class、interface、enumeration、annotation，提供了控制存取和避免造成名稱衝突。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使用時以 package 為開頭並寫在程式碼的第一行，以此來對應到檔案系統的目錄。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使用時以"."作為 package 與其底下的類別和方法的分隔。</a:t>
            </a:r>
            <a:endParaRPr sz="30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zh-TW" sz="3000"/>
              <a:t>使用 import 關鍵詞來引入外部 package，並且可以直接使用其底下的class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193300" y="4346547"/>
            <a:ext cx="639002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637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600"/>
              <a:t>unity的</a:t>
            </a:r>
            <a:r>
              <a:rPr lang="zh-TW" sz="4600"/>
              <a:t>使用率</a:t>
            </a:r>
            <a:endParaRPr sz="46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08725" y="1435550"/>
            <a:ext cx="86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700"/>
              <a:t>基於Unity開發的遊戲和體驗月均下載量高達30億次 ，並且其在2019年的安裝量已超過</a:t>
            </a:r>
            <a:r>
              <a:rPr lang="zh-TW" sz="2700"/>
              <a:t>370億次</a:t>
            </a:r>
            <a:r>
              <a:rPr lang="zh-TW" sz="2700"/>
              <a:t>。全平台（包括PC/主機/移動設備）所有遊戲中有超過一半都是使用Unity創作的。 在Apple應用商店和Google Play上排名最靠前的1000款遊戲中，53%都是用Unity創作的。</a:t>
            </a:r>
            <a:endParaRPr sz="27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18000" y="894150"/>
            <a:ext cx="60084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D7D2CB"/>
                </a:solidFill>
                <a:highlight>
                  <a:srgbClr val="1F2223"/>
                </a:highlight>
              </a:rPr>
              <a:t>Unity 支援 </a:t>
            </a:r>
            <a:r>
              <a:rPr b="1" lang="zh-TW" sz="2500">
                <a:solidFill>
                  <a:srgbClr val="D7D2CB"/>
                </a:solidFill>
                <a:highlight>
                  <a:srgbClr val="1F2223"/>
                </a:highlight>
              </a:rPr>
              <a:t>PhysX 物理引擎</a:t>
            </a:r>
            <a:r>
              <a:rPr lang="zh-TW" sz="2500">
                <a:solidFill>
                  <a:srgbClr val="D7D2CB"/>
                </a:solidFill>
                <a:highlight>
                  <a:srgbClr val="1F2223"/>
                </a:highlight>
              </a:rPr>
              <a:t>、粒子系統，並且提供網路多人連線的功能，無需學習複雜的程式語言，符合遊戲製作上的各項需求。Unity 的推出降低了遊戲開發的門檻，就算是非專精程式語言的人也可以開發，即使是個人或小型團隊製作遊戲也變得比較容易。</a:t>
            </a:r>
            <a:endParaRPr sz="25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525" y="1509013"/>
            <a:ext cx="23907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物理引擎</a:t>
            </a:r>
            <a:endParaRPr sz="400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63775" y="1569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600"/>
              <a:t>物理引擎是一個電腦程式類比牛頓力學模型，使用質量、速度、摩擦力和空氣阻力等變數。可以用來預測這種不同情況下的效果。它主要用在計算物理學和電子遊戲以及電腦動畫當中。</a:t>
            </a:r>
            <a:endParaRPr sz="22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unity的遊戲引擎</a:t>
            </a:r>
            <a:endParaRPr sz="4000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63775" y="1569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600"/>
              <a:t>通過使用unity遊戲引擎，可以分別創建2D和3D的內容，在同一項目中使用2D和3D元素，或者使3D遊戲模擬2.5D中的2D視圖。主要區別在於您希望在場景中使用的對像類型和使用的攝像機類型。</a:t>
            </a:r>
            <a:r>
              <a:rPr b="1" lang="zh-TW" sz="2600"/>
              <a:t>此次我們製作的小遊戲是使用2D的版本</a:t>
            </a:r>
            <a:endParaRPr sz="22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34600"/>
            <a:ext cx="8520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20"/>
              <a:t>2D</a:t>
            </a:r>
            <a:r>
              <a:rPr lang="zh-TW" sz="4020"/>
              <a:t>與3D</a:t>
            </a:r>
            <a:endParaRPr sz="402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2265"/>
              <a:t>2D遊戲的特徵</a:t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2265"/>
              <a:t>2D遊戲使用的是平面圖，而沒有三維幾何形狀。它們以平面圖像的形式繪製到屏幕上，並且攝像機（正交攝像機）沒有透視感。</a:t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2265"/>
              <a:t>3D遊戲的特徵</a:t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2265"/>
              <a:t>3D遊戲通常使用三維幾何體，在遊戲對象的表面上渲染材質和紋理，使它們看起來像構成遊戲世界的堅固環境、角色和對象。</a:t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2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2265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2D									3D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300" y="4346547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50" y="1645075"/>
            <a:ext cx="3876850" cy="25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45075"/>
            <a:ext cx="4090725" cy="25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